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8" r:id="rId2"/>
    <p:sldId id="260" r:id="rId3"/>
    <p:sldId id="274" r:id="rId4"/>
    <p:sldId id="275" r:id="rId5"/>
    <p:sldId id="271" r:id="rId6"/>
    <p:sldId id="276" r:id="rId7"/>
    <p:sldId id="261" r:id="rId8"/>
    <p:sldId id="272" r:id="rId9"/>
    <p:sldId id="277" r:id="rId10"/>
    <p:sldId id="262" r:id="rId11"/>
    <p:sldId id="263" r:id="rId12"/>
    <p:sldId id="265" r:id="rId13"/>
    <p:sldId id="278" r:id="rId14"/>
    <p:sldId id="266" r:id="rId15"/>
    <p:sldId id="273" r:id="rId16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A9065A9-F3C3-408C-99C3-7921D1312812}">
          <p14:sldIdLst>
            <p14:sldId id="258"/>
            <p14:sldId id="260"/>
          </p14:sldIdLst>
        </p14:section>
        <p14:section name="无标题节" id="{603C7D94-5032-4ACD-97A0-09E0C2D0D0C9}">
          <p14:sldIdLst>
            <p14:sldId id="274"/>
            <p14:sldId id="275"/>
          </p14:sldIdLst>
        </p14:section>
        <p14:section name="特征分析" id="{F9D20376-BD12-49B6-8DD3-8EC5D09A2C52}">
          <p14:sldIdLst>
            <p14:sldId id="271"/>
            <p14:sldId id="276"/>
            <p14:sldId id="261"/>
            <p14:sldId id="272"/>
            <p14:sldId id="277"/>
            <p14:sldId id="262"/>
            <p14:sldId id="263"/>
          </p14:sldIdLst>
        </p14:section>
        <p14:section name="无标题节" id="{DDA6FE91-7873-4075-90F9-FF0FE9214E2B}">
          <p14:sldIdLst/>
        </p14:section>
        <p14:section name="无标题节" id="{D94A7BCC-961B-4A24-B629-0A80A8BB225B}">
          <p14:sldIdLst>
            <p14:sldId id="265"/>
            <p14:sldId id="278"/>
            <p14:sldId id="266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4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陈 华豪" userId="6811af107f82db1b" providerId="LiveId" clId="{DE69ACAC-0F73-407A-817D-157DDC0425AB}"/>
    <pc:docChg chg="undo modSld">
      <pc:chgData name="陈 华豪" userId="6811af107f82db1b" providerId="LiveId" clId="{DE69ACAC-0F73-407A-817D-157DDC0425AB}" dt="2020-01-01T05:00:32.204" v="3" actId="1076"/>
      <pc:docMkLst>
        <pc:docMk/>
      </pc:docMkLst>
      <pc:sldChg chg="modSp">
        <pc:chgData name="陈 华豪" userId="6811af107f82db1b" providerId="LiveId" clId="{DE69ACAC-0F73-407A-817D-157DDC0425AB}" dt="2020-01-01T05:00:32.204" v="3" actId="1076"/>
        <pc:sldMkLst>
          <pc:docMk/>
          <pc:sldMk cId="2249699226" sldId="263"/>
        </pc:sldMkLst>
        <pc:picChg chg="mod">
          <ac:chgData name="陈 华豪" userId="6811af107f82db1b" providerId="LiveId" clId="{DE69ACAC-0F73-407A-817D-157DDC0425AB}" dt="2020-01-01T05:00:32.204" v="3" actId="1076"/>
          <ac:picMkLst>
            <pc:docMk/>
            <pc:sldMk cId="2249699226" sldId="263"/>
            <ac:picMk id="6" creationId="{BBDD3B01-8674-41FB-8925-05934F87FAE0}"/>
          </ac:picMkLst>
        </pc:picChg>
      </pc:sldChg>
      <pc:sldChg chg="modSp">
        <pc:chgData name="陈 华豪" userId="6811af107f82db1b" providerId="LiveId" clId="{DE69ACAC-0F73-407A-817D-157DDC0425AB}" dt="2020-01-01T04:58:29.213" v="1" actId="1076"/>
        <pc:sldMkLst>
          <pc:docMk/>
          <pc:sldMk cId="2400589312" sldId="271"/>
        </pc:sldMkLst>
        <pc:spChg chg="mod">
          <ac:chgData name="陈 华豪" userId="6811af107f82db1b" providerId="LiveId" clId="{DE69ACAC-0F73-407A-817D-157DDC0425AB}" dt="2020-01-01T04:58:29.213" v="1" actId="1076"/>
          <ac:spMkLst>
            <pc:docMk/>
            <pc:sldMk cId="2400589312" sldId="271"/>
            <ac:spMk id="4" creationId="{573E320D-9294-4B66-882E-95741FD1A61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63AC701-27D8-463D-95F0-15B8B32542FE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2020/1/1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6569B1B7-5130-4E54-BCB3-799656313485}" type="datetime1">
              <a:rPr lang="zh-CN" altLang="en-US" smtClean="0"/>
              <a:pPr/>
              <a:t>2020/1/1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ED491D0-8E1B-49C7-849B-A28568D94497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670918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8877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3647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4148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365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1123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5937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7902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35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6356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zh-CN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1273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8DBC65E-1F61-470A-9CB6-E75D82005995}" type="datetime1">
              <a:rPr lang="zh-CN" altLang="en-US" smtClean="0"/>
              <a:pPr/>
              <a:t>2020/1/1</a:t>
            </a:fld>
            <a:endParaRPr lang="zh-CN" altLang="en-US" dirty="0"/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30E9FA-E751-4F48-819C-F9A99AD205F1}" type="datetime1">
              <a:rPr lang="zh-CN" altLang="en-US" smtClean="0"/>
              <a:t>2020/1/1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3DF20B2-4A9A-45E9-A283-24B207D4A469}" type="datetime1">
              <a:rPr lang="zh-CN" altLang="en-US" smtClean="0"/>
              <a:pPr/>
              <a:t>2020/1/1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58272A-3F40-46EC-ACA6-70669E801A69}" type="datetime1">
              <a:rPr lang="zh-CN" altLang="en-US" smtClean="0"/>
              <a:t>2020/1/1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0356303-B561-4B81-A0E6-80FC4542CDC4}" type="datetime1">
              <a:rPr lang="zh-CN" altLang="en-US" smtClean="0"/>
              <a:pPr/>
              <a:t>2020/1/1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56D7C-88E2-4D62-AE60-29D8268EBD3A}" type="datetime1">
              <a:rPr lang="zh-CN" altLang="en-US" smtClean="0"/>
              <a:t>2020/1/1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EB2339-ABDC-476B-BD90-B2DFD73A7AD5}" type="datetime1">
              <a:rPr lang="zh-CN" altLang="en-US" smtClean="0"/>
              <a:t>2020/1/1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611C47-CDAD-4E4D-9A9A-8467648B26D4}" type="datetime1">
              <a:rPr lang="zh-CN" altLang="en-US" smtClean="0"/>
              <a:t>2020/1/1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65F84A-E83A-46A2-A5E5-11D5B48459CE}" type="datetime1">
              <a:rPr lang="zh-CN" altLang="en-US" smtClean="0"/>
              <a:t>2020/1/1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3" name="内容占位符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2C6475-9F21-40D0-915C-04280363E93C}" type="datetime1">
              <a:rPr lang="zh-CN" altLang="en-US" smtClean="0"/>
              <a:t>2020/1/1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8F86CD-34FE-491B-8D8D-EA0F47576F32}" type="datetime1">
              <a:rPr lang="zh-CN" altLang="en-US" smtClean="0"/>
              <a:t>2020/1/1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  <a:p>
            <a:pPr lvl="5" rtl="0"/>
            <a:r>
              <a:rPr lang="zh-CN" altLang="en-US" dirty="0"/>
              <a:t>第六级</a:t>
            </a:r>
          </a:p>
          <a:p>
            <a:pPr lvl="6" rtl="0"/>
            <a:r>
              <a:rPr lang="zh-CN" altLang="en-US" dirty="0"/>
              <a:t>第七级</a:t>
            </a:r>
          </a:p>
          <a:p>
            <a:pPr lvl="7" rtl="0"/>
            <a:r>
              <a:rPr lang="zh-CN" altLang="en-US" dirty="0"/>
              <a:t>第八级</a:t>
            </a:r>
          </a:p>
          <a:p>
            <a:pPr lvl="8" rtl="0"/>
            <a:r>
              <a:rPr lang="zh-CN" altLang="en-US" dirty="0"/>
              <a:t>第九级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BD676AE-0386-4991-94D7-85BDB586F352}" type="datetime1">
              <a:rPr lang="zh-CN" altLang="en-US" smtClean="0"/>
              <a:pPr/>
              <a:t>2020/1/1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&#22270;&#20687;/&#36830;&#32493;&#29305;&#24449;&#20998;&#26512;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22270;&#20687;/&#31163;&#25955;&#29305;&#24449;&#20998;&#26512;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zh-CN" altLang="en-US" dirty="0"/>
              <a:t>数据挖掘大作业</a:t>
            </a:r>
            <a:r>
              <a:rPr lang="en-US" altLang="zh-CN" dirty="0"/>
              <a:t>——</a:t>
            </a:r>
            <a:br>
              <a:rPr lang="en-US" altLang="zh-CN" dirty="0"/>
            </a:br>
            <a:r>
              <a:rPr lang="en-US" altLang="zh-CN" dirty="0"/>
              <a:t>	</a:t>
            </a:r>
            <a:r>
              <a:rPr lang="zh-CN" altLang="en-US" dirty="0"/>
              <a:t>电动汽车价格分类预测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algn="r"/>
            <a:r>
              <a:rPr lang="zh-CN" altLang="en-US" dirty="0"/>
              <a:t>网络工程</a:t>
            </a:r>
            <a:r>
              <a:rPr lang="en-US" altLang="zh-CN" dirty="0"/>
              <a:t>161</a:t>
            </a:r>
            <a:r>
              <a:rPr lang="zh-CN" altLang="en-US" dirty="0"/>
              <a:t>班</a:t>
            </a:r>
          </a:p>
          <a:p>
            <a:pPr algn="r"/>
            <a:r>
              <a:rPr lang="zh-CN" altLang="en-US" dirty="0"/>
              <a:t>陈华豪 </a:t>
            </a:r>
            <a:r>
              <a:rPr lang="en-US" altLang="zh-CN" dirty="0"/>
              <a:t>6130116238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zh-CN" altLang="en-US" dirty="0"/>
              <a:t>连续特征与价格关系概率密度曲线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hlinkClick r:id="rId3" action="ppaction://hlinkfile"/>
              </a:rPr>
              <a:t>图像</a:t>
            </a:r>
            <a:r>
              <a:rPr lang="en-US" altLang="zh-CN" dirty="0">
                <a:hlinkClick r:id="rId3" action="ppaction://hlinkfile"/>
              </a:rPr>
              <a:t>\</a:t>
            </a:r>
            <a:r>
              <a:rPr lang="zh-CN" altLang="en-US" dirty="0">
                <a:hlinkClick r:id="rId3" action="ppaction://hlinkfile"/>
              </a:rPr>
              <a:t>连续特征分析</a:t>
            </a:r>
            <a:endParaRPr lang="en-US" altLang="zh-CN" dirty="0"/>
          </a:p>
          <a:p>
            <a:pPr rtl="0"/>
            <a:endParaRPr lang="zh-CN" altLang="en-US" dirty="0"/>
          </a:p>
        </p:txBody>
      </p:sp>
      <p:pic>
        <p:nvPicPr>
          <p:cNvPr id="9" name="内容占位符 8" descr="图片包含 游戏机&#10;&#10;描述已自动生成">
            <a:extLst>
              <a:ext uri="{FF2B5EF4-FFF2-40B4-BE49-F238E27FC236}">
                <a16:creationId xmlns:a16="http://schemas.microsoft.com/office/drawing/2014/main" id="{085BC074-DB66-4B18-B628-4E5D91A4A5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17" y="2724173"/>
            <a:ext cx="4494212" cy="3370659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DD20B4E-8F4B-4C0F-8B9F-C29EFF761D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4476" y="2294843"/>
            <a:ext cx="4730993" cy="422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lvl="1"/>
            <a:r>
              <a:rPr lang="zh-CN" altLang="en-US" dirty="0"/>
              <a:t>特征间相关性热力图</a:t>
            </a:r>
            <a:endParaRPr lang="en-US" altLang="zh-CN" dirty="0"/>
          </a:p>
        </p:txBody>
      </p:sp>
      <p:pic>
        <p:nvPicPr>
          <p:cNvPr id="6" name="内容占位符 5" descr="图片包含 游戏机&#10;&#10;描述已自动生成">
            <a:extLst>
              <a:ext uri="{FF2B5EF4-FFF2-40B4-BE49-F238E27FC236}">
                <a16:creationId xmlns:a16="http://schemas.microsoft.com/office/drawing/2014/main" id="{BBDD3B01-8674-41FB-8925-05934F87FA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6922" y="2209621"/>
            <a:ext cx="5576047" cy="4182036"/>
          </a:xfr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6A92EF3-6D35-4814-A1C2-6F31DDD7F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643" y="3621154"/>
            <a:ext cx="4153113" cy="135897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87FC4E-9C17-4124-9D08-147675AF8F9E}"/>
              </a:ext>
            </a:extLst>
          </p:cNvPr>
          <p:cNvSpPr txBox="1"/>
          <p:nvPr/>
        </p:nvSpPr>
        <p:spPr>
          <a:xfrm>
            <a:off x="312843" y="2590515"/>
            <a:ext cx="5253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使用</a:t>
            </a:r>
            <a:r>
              <a:rPr lang="en-US" altLang="zh-CN" dirty="0"/>
              <a:t>seaborn</a:t>
            </a:r>
            <a:r>
              <a:rPr lang="zh-CN" altLang="en-US" dirty="0"/>
              <a:t>的</a:t>
            </a:r>
            <a:r>
              <a:rPr lang="en-US" altLang="zh-CN" dirty="0"/>
              <a:t>heatmap</a:t>
            </a:r>
            <a:r>
              <a:rPr lang="zh-CN" altLang="en-US" dirty="0"/>
              <a:t>生成热力图</a:t>
            </a:r>
            <a:endParaRPr lang="en-US" altLang="zh-CN" dirty="0"/>
          </a:p>
          <a:p>
            <a:r>
              <a:rPr lang="zh-CN" altLang="en-US" dirty="0"/>
              <a:t>发现有无</a:t>
            </a:r>
            <a:r>
              <a:rPr lang="en-US" altLang="zh-CN" dirty="0"/>
              <a:t>3g</a:t>
            </a:r>
            <a:r>
              <a:rPr lang="zh-CN" altLang="en-US" dirty="0"/>
              <a:t>、</a:t>
            </a:r>
            <a:r>
              <a:rPr lang="en-US" altLang="zh-CN" dirty="0"/>
              <a:t>4g</a:t>
            </a:r>
            <a:r>
              <a:rPr lang="zh-CN" altLang="en-US" dirty="0"/>
              <a:t>和相机的两个分辨率大小相关性大</a:t>
            </a:r>
          </a:p>
        </p:txBody>
      </p:sp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算法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CART</a:t>
            </a:r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26991BF9-03A5-4A0B-B6E4-4902A97B396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70515" y="3190569"/>
            <a:ext cx="5625485" cy="3470681"/>
          </a:xfrm>
          <a:prstGeom prst="rect">
            <a:avLst/>
          </a:prstGeom>
        </p:spPr>
      </p:pic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r>
              <a:rPr lang="zh-CN" altLang="en-US" dirty="0"/>
              <a:t>使用</a:t>
            </a:r>
            <a:r>
              <a:rPr lang="en-US" altLang="zh-CN" dirty="0" err="1"/>
              <a:t>sklearn</a:t>
            </a:r>
            <a:r>
              <a:rPr lang="zh-CN" altLang="en-US" dirty="0"/>
              <a:t>库的机器学习算法建立模型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50AC95-E021-4238-9925-8E634C0A4162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B51E5DE7-DC3D-421E-BC08-423C57E606A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B63580E-2A14-4C50-946C-E783D9738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3322" y="3522949"/>
            <a:ext cx="5906752" cy="187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42743-C7AF-4532-B234-9D1DD7406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BD891C-82A4-4E85-9DA4-226F1BA022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D52F60F-1F46-4EC6-83D4-F4DF5B86923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E78F62D-2FFF-4856-BE9C-9F3CC3F2A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zh-CN" altLang="en-US" dirty="0"/>
              <a:t>朴素贝叶斯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89D818A-1EF8-4517-8AB8-32586C35C25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内容占位符 8">
            <a:extLst>
              <a:ext uri="{FF2B5EF4-FFF2-40B4-BE49-F238E27FC236}">
                <a16:creationId xmlns:a16="http://schemas.microsoft.com/office/drawing/2014/main" id="{544702CC-1890-4E17-B6C6-1818BBBB8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391" y="4021264"/>
            <a:ext cx="4489450" cy="145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44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KNN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70778B-2DA2-419F-B882-4EF1AF957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860" y="2609808"/>
            <a:ext cx="4464279" cy="163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结果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测试结果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graphicFrame>
        <p:nvGraphicFramePr>
          <p:cNvPr id="11" name="表格 11">
            <a:extLst>
              <a:ext uri="{FF2B5EF4-FFF2-40B4-BE49-F238E27FC236}">
                <a16:creationId xmlns:a16="http://schemas.microsoft.com/office/drawing/2014/main" id="{0834D4E3-7644-480F-A2EB-B10EE9F26E8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95517589"/>
              </p:ext>
            </p:extLst>
          </p:nvPr>
        </p:nvGraphicFramePr>
        <p:xfrm>
          <a:off x="1279525" y="2743200"/>
          <a:ext cx="4491036" cy="7416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497012">
                  <a:extLst>
                    <a:ext uri="{9D8B030D-6E8A-4147-A177-3AD203B41FA5}">
                      <a16:colId xmlns:a16="http://schemas.microsoft.com/office/drawing/2014/main" val="2589665179"/>
                    </a:ext>
                  </a:extLst>
                </a:gridCol>
                <a:gridCol w="1497012">
                  <a:extLst>
                    <a:ext uri="{9D8B030D-6E8A-4147-A177-3AD203B41FA5}">
                      <a16:colId xmlns:a16="http://schemas.microsoft.com/office/drawing/2014/main" val="3054062963"/>
                    </a:ext>
                  </a:extLst>
                </a:gridCol>
                <a:gridCol w="1497012">
                  <a:extLst>
                    <a:ext uri="{9D8B030D-6E8A-4147-A177-3AD203B41FA5}">
                      <a16:colId xmlns:a16="http://schemas.microsoft.com/office/drawing/2014/main" val="2668549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CART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朴素贝叶斯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KNN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281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0.95381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0.93347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0.92374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4894846"/>
                  </a:ext>
                </a:extLst>
              </a:tr>
            </a:tbl>
          </a:graphicData>
        </a:graphic>
      </p:graphicFrame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91BB8BA9-A5E9-45D3-B412-B8AEB278C5B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3132230-DA15-4E73-A9B4-BC1D312B4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001" y="3896146"/>
            <a:ext cx="3441877" cy="117481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2ED9D88-0805-4572-9016-F82136A9B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560" y="3781263"/>
            <a:ext cx="4946904" cy="203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103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任务目录</a:t>
            </a:r>
          </a:p>
        </p:txBody>
      </p:sp>
      <p:sp>
        <p:nvSpPr>
          <p:cNvPr id="14" name="内容占位符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zh-CN" altLang="en-US" dirty="0"/>
              <a:t>数据导入</a:t>
            </a:r>
            <a:endParaRPr lang="en-US" altLang="zh-CN" dirty="0"/>
          </a:p>
          <a:p>
            <a:pPr rtl="0"/>
            <a:r>
              <a:rPr lang="zh-CN" altLang="en-US" dirty="0"/>
              <a:t>特征分析</a:t>
            </a:r>
            <a:endParaRPr lang="en-US" altLang="zh-CN" dirty="0"/>
          </a:p>
          <a:p>
            <a:pPr lvl="1"/>
            <a:r>
              <a:rPr lang="zh-CN" altLang="en-US" dirty="0"/>
              <a:t>离散特征与价格关系直方图</a:t>
            </a:r>
            <a:endParaRPr lang="en-US" altLang="zh-CN" dirty="0"/>
          </a:p>
          <a:p>
            <a:pPr lvl="1"/>
            <a:r>
              <a:rPr lang="zh-CN" altLang="en-US" dirty="0"/>
              <a:t>连续特征与价格关系概率密度曲线</a:t>
            </a:r>
            <a:endParaRPr lang="en-US" altLang="zh-CN" dirty="0"/>
          </a:p>
          <a:p>
            <a:pPr lvl="1"/>
            <a:r>
              <a:rPr lang="zh-CN" altLang="en-US" dirty="0"/>
              <a:t>特征间相关性热力图</a:t>
            </a:r>
            <a:endParaRPr lang="en-US" altLang="zh-CN" dirty="0"/>
          </a:p>
          <a:p>
            <a:pPr rtl="0"/>
            <a:r>
              <a:rPr lang="zh-CN" altLang="en-US" dirty="0"/>
              <a:t>数据预处理</a:t>
            </a:r>
            <a:endParaRPr lang="en-US" altLang="zh-CN" dirty="0"/>
          </a:p>
          <a:p>
            <a:pPr lvl="1"/>
            <a:r>
              <a:rPr lang="zh-CN" altLang="en-US" dirty="0"/>
              <a:t>数据规范化</a:t>
            </a:r>
            <a:endParaRPr lang="en-US" altLang="zh-CN" dirty="0"/>
          </a:p>
          <a:p>
            <a:pPr lvl="1"/>
            <a:r>
              <a:rPr lang="zh-CN" altLang="en-US" dirty="0"/>
              <a:t>降维</a:t>
            </a:r>
            <a:endParaRPr lang="en-US" altLang="zh-CN" dirty="0"/>
          </a:p>
          <a:p>
            <a:pPr rtl="0"/>
            <a:r>
              <a:rPr lang="zh-CN" altLang="en-US" dirty="0"/>
              <a:t>模型建立</a:t>
            </a:r>
            <a:endParaRPr lang="en-US" altLang="zh-CN" dirty="0"/>
          </a:p>
          <a:p>
            <a:pPr lvl="1"/>
            <a:r>
              <a:rPr lang="en-US" altLang="zh-CN" dirty="0"/>
              <a:t>CART</a:t>
            </a:r>
          </a:p>
          <a:p>
            <a:pPr lvl="1"/>
            <a:r>
              <a:rPr lang="zh-CN" altLang="en-US" dirty="0"/>
              <a:t>朴素贝叶斯（</a:t>
            </a:r>
            <a:r>
              <a:rPr lang="af-ZA" altLang="zh-CN" dirty="0"/>
              <a:t>GaussianNB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KNN</a:t>
            </a:r>
          </a:p>
          <a:p>
            <a:pPr rtl="0"/>
            <a:r>
              <a:rPr lang="zh-CN" altLang="en-US" dirty="0"/>
              <a:t>评估与结果</a:t>
            </a: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8AE8C7-F433-4C29-81A3-E8E57552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导入</a:t>
            </a:r>
            <a:r>
              <a:rPr lang="en-US" altLang="zh-CN" dirty="0"/>
              <a:t>tag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D9D0F1A-B4B0-4A17-AE96-8E25AE4DE9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5347" y="2980469"/>
            <a:ext cx="7398130" cy="240677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D3BAD5E-13B6-49EB-882B-6D44D39E0E49}"/>
              </a:ext>
            </a:extLst>
          </p:cNvPr>
          <p:cNvSpPr txBox="1"/>
          <p:nvPr/>
        </p:nvSpPr>
        <p:spPr>
          <a:xfrm>
            <a:off x="2961567" y="1942797"/>
            <a:ext cx="62656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使用</a:t>
            </a:r>
            <a:r>
              <a:rPr lang="en-US" altLang="zh-CN" dirty="0"/>
              <a:t>pandas</a:t>
            </a:r>
            <a:r>
              <a:rPr lang="zh-CN" altLang="en-US" dirty="0"/>
              <a:t>（</a:t>
            </a:r>
            <a:r>
              <a:rPr lang="en-US" altLang="zh-CN" dirty="0"/>
              <a:t>pd</a:t>
            </a:r>
            <a:r>
              <a:rPr lang="zh-CN" altLang="en-US" dirty="0"/>
              <a:t>）读取</a:t>
            </a:r>
            <a:r>
              <a:rPr lang="en-US" altLang="zh-CN" dirty="0"/>
              <a:t>tag</a:t>
            </a:r>
            <a:r>
              <a:rPr lang="zh-CN" altLang="en-US" dirty="0"/>
              <a:t>表格</a:t>
            </a:r>
            <a:r>
              <a:rPr lang="en-US" altLang="zh-CN" dirty="0"/>
              <a:t>,</a:t>
            </a:r>
            <a:r>
              <a:rPr lang="zh-CN" altLang="en-US" dirty="0"/>
              <a:t>将</a:t>
            </a:r>
            <a:r>
              <a:rPr lang="en-US" altLang="zh-CN" dirty="0"/>
              <a:t>tag</a:t>
            </a:r>
            <a:r>
              <a:rPr lang="zh-CN" altLang="en-US" dirty="0"/>
              <a:t>中的特征分为连续型和</a:t>
            </a:r>
            <a:endParaRPr lang="en-US" altLang="zh-CN" dirty="0"/>
          </a:p>
          <a:p>
            <a:r>
              <a:rPr lang="zh-CN" altLang="en-US" dirty="0"/>
              <a:t>离散型以字典形式存储在</a:t>
            </a:r>
            <a:r>
              <a:rPr lang="en-US" altLang="zh-CN" dirty="0"/>
              <a:t>’</a:t>
            </a:r>
            <a:r>
              <a:rPr lang="en-US" altLang="zh-CN" dirty="0" err="1"/>
              <a:t>lianxu</a:t>
            </a:r>
            <a:r>
              <a:rPr lang="en-US" altLang="zh-CN" dirty="0"/>
              <a:t>’,’</a:t>
            </a:r>
            <a:r>
              <a:rPr lang="en-US" altLang="zh-CN" dirty="0" err="1"/>
              <a:t>lisan</a:t>
            </a:r>
            <a:r>
              <a:rPr lang="en-US" altLang="zh-CN" dirty="0"/>
              <a:t>’</a:t>
            </a:r>
            <a:r>
              <a:rPr lang="zh-CN" altLang="en-US" dirty="0"/>
              <a:t>中，方便分别对这两种</a:t>
            </a:r>
            <a:endParaRPr lang="en-US" altLang="zh-CN" dirty="0"/>
          </a:p>
          <a:p>
            <a:r>
              <a:rPr lang="zh-CN" altLang="en-US" dirty="0"/>
              <a:t>特征进行特征分析</a:t>
            </a:r>
          </a:p>
        </p:txBody>
      </p:sp>
    </p:spTree>
    <p:extLst>
      <p:ext uri="{BB962C8B-B14F-4D97-AF65-F5344CB8AC3E}">
        <p14:creationId xmlns:p14="http://schemas.microsoft.com/office/powerpoint/2010/main" val="81418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1B928C-15C8-474E-9935-A32A4A767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导入数据集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44D131D-58A6-4FFD-AD4A-F548BA0065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83028" y="2867226"/>
            <a:ext cx="3822896" cy="352443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678089B-D0A2-4333-B9F2-9112CBC1392E}"/>
              </a:ext>
            </a:extLst>
          </p:cNvPr>
          <p:cNvSpPr txBox="1"/>
          <p:nvPr/>
        </p:nvSpPr>
        <p:spPr>
          <a:xfrm>
            <a:off x="3120777" y="1886176"/>
            <a:ext cx="71015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用</a:t>
            </a:r>
            <a:r>
              <a:rPr lang="en-US" altLang="zh-CN" dirty="0"/>
              <a:t>pandas</a:t>
            </a:r>
            <a:r>
              <a:rPr lang="zh-CN" altLang="en-US" dirty="0"/>
              <a:t>读取</a:t>
            </a:r>
            <a:r>
              <a:rPr lang="en-US" altLang="zh-CN" dirty="0"/>
              <a:t>xlsx</a:t>
            </a:r>
            <a:r>
              <a:rPr lang="zh-CN" altLang="en-US" dirty="0"/>
              <a:t>表格</a:t>
            </a:r>
            <a:endParaRPr lang="en-US" altLang="zh-CN" dirty="0"/>
          </a:p>
          <a:p>
            <a:pPr marL="285750" indent="-285750">
              <a:buFontTx/>
              <a:buChar char="-"/>
            </a:pPr>
            <a:r>
              <a:rPr lang="zh-CN" altLang="en-US" dirty="0"/>
              <a:t>将训练集数据转为</a:t>
            </a:r>
            <a:r>
              <a:rPr lang="en-US" altLang="zh-CN" dirty="0"/>
              <a:t>pandas</a:t>
            </a:r>
            <a:r>
              <a:rPr lang="zh-CN" altLang="en-US" dirty="0"/>
              <a:t>的</a:t>
            </a:r>
            <a:r>
              <a:rPr lang="en-US" altLang="zh-CN" dirty="0" err="1"/>
              <a:t>DataFtrame</a:t>
            </a:r>
            <a:r>
              <a:rPr lang="zh-CN" altLang="en-US" dirty="0"/>
              <a:t>格式方便数据分析和可视化</a:t>
            </a:r>
            <a:endParaRPr lang="en-US" altLang="zh-CN" dirty="0"/>
          </a:p>
          <a:p>
            <a:pPr marL="285750" indent="-285750">
              <a:buFontTx/>
              <a:buChar char="-"/>
            </a:pPr>
            <a:r>
              <a:rPr lang="zh-CN" altLang="en-US" dirty="0"/>
              <a:t>将三个数据集格式为</a:t>
            </a:r>
            <a:r>
              <a:rPr lang="en-US" altLang="zh-CN" dirty="0" err="1"/>
              <a:t>numpy</a:t>
            </a:r>
            <a:r>
              <a:rPr lang="zh-CN" altLang="en-US" dirty="0"/>
              <a:t>的数组以进行模型建立</a:t>
            </a:r>
          </a:p>
        </p:txBody>
      </p:sp>
    </p:spTree>
    <p:extLst>
      <p:ext uri="{BB962C8B-B14F-4D97-AF65-F5344CB8AC3E}">
        <p14:creationId xmlns:p14="http://schemas.microsoft.com/office/powerpoint/2010/main" val="15875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lvl="1"/>
            <a:r>
              <a:rPr lang="zh-CN" altLang="en-US" sz="4400" dirty="0"/>
              <a:t>离散特征与价格关系直方图</a:t>
            </a:r>
            <a:endParaRPr lang="en-US" altLang="zh-CN" sz="44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3E320D-9294-4B66-882E-95741FD1A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9"/>
            <a:ext cx="9628632" cy="398621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使用</a:t>
            </a:r>
            <a:r>
              <a:rPr lang="en-US" altLang="zh-CN" dirty="0"/>
              <a:t>seaborn</a:t>
            </a:r>
            <a:r>
              <a:rPr lang="zh-CN" altLang="en-US" dirty="0"/>
              <a:t>分别对离散特征与价格绘制直方图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构建循环，将</a:t>
            </a:r>
            <a:r>
              <a:rPr lang="en-US" altLang="zh-CN" dirty="0"/>
              <a:t>’</a:t>
            </a:r>
            <a:r>
              <a:rPr lang="en-US" altLang="zh-CN" dirty="0" err="1"/>
              <a:t>lisan</a:t>
            </a:r>
            <a:r>
              <a:rPr lang="zh-CN" altLang="en-US" dirty="0"/>
              <a:t>‘字典中的</a:t>
            </a:r>
            <a:r>
              <a:rPr lang="en-US" altLang="zh-CN" dirty="0"/>
              <a:t>feat</a:t>
            </a:r>
            <a:r>
              <a:rPr lang="zh-CN" altLang="en-US" dirty="0"/>
              <a:t>带入绘制直方图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FC8020C-A476-4E3F-BEBC-D7B6C4B33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160" y="3735370"/>
            <a:ext cx="5306659" cy="164636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A026B5A-BEDD-4828-A892-BEFD3032D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8328" y="3662083"/>
            <a:ext cx="2572318" cy="178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589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lvl="1"/>
            <a:r>
              <a:rPr lang="zh-CN" altLang="en-US" sz="4400" dirty="0"/>
              <a:t>离散特征与价格关系直方图</a:t>
            </a:r>
            <a:endParaRPr lang="en-US" altLang="zh-CN" sz="44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3E320D-9294-4B66-882E-95741FD1A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hlinkClick r:id="rId3" action="ppaction://hlinkfile"/>
              </a:rPr>
              <a:t>图像</a:t>
            </a:r>
            <a:r>
              <a:rPr lang="en-US" altLang="zh-CN" dirty="0">
                <a:hlinkClick r:id="rId3" action="ppaction://hlinkfile"/>
              </a:rPr>
              <a:t>\</a:t>
            </a:r>
            <a:r>
              <a:rPr lang="zh-CN" altLang="en-US" dirty="0">
                <a:hlinkClick r:id="rId3" action="ppaction://hlinkfile"/>
              </a:rPr>
              <a:t>离散特征分析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06F9D0A-2BD4-49F8-BA43-D366AB2386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082" y="2745186"/>
            <a:ext cx="10368787" cy="331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05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lvl="1"/>
            <a:r>
              <a:rPr lang="zh-CN" altLang="en-US" sz="4400" dirty="0"/>
              <a:t>离散特征与价格关系直方图</a:t>
            </a:r>
            <a:endParaRPr lang="en-US" altLang="zh-CN" sz="4400" dirty="0"/>
          </a:p>
        </p:txBody>
      </p:sp>
      <p:pic>
        <p:nvPicPr>
          <p:cNvPr id="11" name="内容占位符 10" descr="图片包含 游戏机, 画&#10;&#10;描述已自动生成">
            <a:extLst>
              <a:ext uri="{FF2B5EF4-FFF2-40B4-BE49-F238E27FC236}">
                <a16:creationId xmlns:a16="http://schemas.microsoft.com/office/drawing/2014/main" id="{ED8AEA4A-6958-4BC1-AAD1-72FD05DE60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557" y="2029385"/>
            <a:ext cx="8681838" cy="4496921"/>
          </a:xfrm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lvl="1"/>
            <a:r>
              <a:rPr lang="zh-CN" altLang="en-US" sz="4400" dirty="0"/>
              <a:t>离散特征与价格关系直方图</a:t>
            </a:r>
            <a:endParaRPr lang="en-US" altLang="zh-CN" sz="4400" dirty="0"/>
          </a:p>
        </p:txBody>
      </p:sp>
      <p:pic>
        <p:nvPicPr>
          <p:cNvPr id="7" name="内容占位符 6" descr="图片包含 游戏机, 物体, 钟表&#10;&#10;描述已自动生成">
            <a:extLst>
              <a:ext uri="{FF2B5EF4-FFF2-40B4-BE49-F238E27FC236}">
                <a16:creationId xmlns:a16="http://schemas.microsoft.com/office/drawing/2014/main" id="{0FEE46F2-F543-44F5-99F9-608C61A89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484" y="2190750"/>
            <a:ext cx="7695856" cy="3986213"/>
          </a:xfrm>
        </p:spPr>
      </p:pic>
    </p:spTree>
    <p:extLst>
      <p:ext uri="{BB962C8B-B14F-4D97-AF65-F5344CB8AC3E}">
        <p14:creationId xmlns:p14="http://schemas.microsoft.com/office/powerpoint/2010/main" val="1272649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E9D268-65E6-4DA5-956F-8A7C6E813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连续特征与价格关系概率密度曲线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91366B0-ED3B-41A9-8190-A0E440F77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0160" y="3051452"/>
            <a:ext cx="6394779" cy="361968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C52E8C9-C12F-4901-9738-B0F84A292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550" y="4448524"/>
            <a:ext cx="1739989" cy="41277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CB6C7CB-81F4-457D-882F-3F487045F81C}"/>
              </a:ext>
            </a:extLst>
          </p:cNvPr>
          <p:cNvSpPr txBox="1"/>
          <p:nvPr/>
        </p:nvSpPr>
        <p:spPr>
          <a:xfrm>
            <a:off x="3602181" y="1995077"/>
            <a:ext cx="4317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- </a:t>
            </a:r>
            <a:r>
              <a:rPr lang="zh-CN" altLang="en-US" dirty="0"/>
              <a:t>将数据按照价格划分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zh-CN" altLang="en-US" dirty="0"/>
              <a:t>使用</a:t>
            </a:r>
            <a:r>
              <a:rPr lang="en-US" altLang="zh-CN" dirty="0"/>
              <a:t>seaborn</a:t>
            </a:r>
            <a:r>
              <a:rPr lang="zh-CN" altLang="en-US" dirty="0"/>
              <a:t>的</a:t>
            </a:r>
            <a:r>
              <a:rPr lang="en-US" altLang="zh-CN" dirty="0" err="1"/>
              <a:t>kdeplot</a:t>
            </a:r>
            <a:r>
              <a:rPr lang="zh-CN" altLang="en-US" dirty="0"/>
              <a:t>绘制概率密度曲线</a:t>
            </a:r>
          </a:p>
        </p:txBody>
      </p:sp>
    </p:spTree>
    <p:extLst>
      <p:ext uri="{BB962C8B-B14F-4D97-AF65-F5344CB8AC3E}">
        <p14:creationId xmlns:p14="http://schemas.microsoft.com/office/powerpoint/2010/main" val="123743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教育主题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272_TF03462902_TF03462902" id="{46F2906C-D853-4779-85F3-12B3B02B6539}" vid="{92F8FFB8-36DF-4C86-955E-EC75BF255757}"/>
    </a:ext>
  </a:extLst>
</a:theme>
</file>

<file path=ppt/theme/theme2.xml><?xml version="1.0" encoding="utf-8"?>
<a:theme xmlns:a="http://schemas.openxmlformats.org/drawingml/2006/main" name="Office 主题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教育主题演示文稿，黑板插图设计（宽屏）</Template>
  <TotalTime>107</TotalTime>
  <Words>290</Words>
  <Application>Microsoft Office PowerPoint</Application>
  <PresentationFormat>宽屏</PresentationFormat>
  <Paragraphs>64</Paragraphs>
  <Slides>15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微软雅黑</vt:lpstr>
      <vt:lpstr>Calibri</vt:lpstr>
      <vt:lpstr>Wingdings</vt:lpstr>
      <vt:lpstr>教育主题 16x9</vt:lpstr>
      <vt:lpstr>数据挖掘大作业——  电动汽车价格分类预测</vt:lpstr>
      <vt:lpstr>任务目录</vt:lpstr>
      <vt:lpstr>导入tag</vt:lpstr>
      <vt:lpstr>导入数据集</vt:lpstr>
      <vt:lpstr>离散特征与价格关系直方图</vt:lpstr>
      <vt:lpstr>离散特征与价格关系直方图</vt:lpstr>
      <vt:lpstr>离散特征与价格关系直方图</vt:lpstr>
      <vt:lpstr>离散特征与价格关系直方图</vt:lpstr>
      <vt:lpstr>连续特征与价格关系概率密度曲线</vt:lpstr>
      <vt:lpstr>连续特征与价格关系概率密度曲线</vt:lpstr>
      <vt:lpstr>特征间相关性热力图</vt:lpstr>
      <vt:lpstr>算法</vt:lpstr>
      <vt:lpstr>PowerPoint 演示文稿</vt:lpstr>
      <vt:lpstr>KNN</vt:lpstr>
      <vt:lpstr>结果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数据挖掘大作业——  电动汽车价格分类预测</dc:title>
  <dc:creator>陈 华豪</dc:creator>
  <cp:lastModifiedBy>陈 华豪</cp:lastModifiedBy>
  <cp:revision>12</cp:revision>
  <dcterms:created xsi:type="dcterms:W3CDTF">2019-12-26T20:59:17Z</dcterms:created>
  <dcterms:modified xsi:type="dcterms:W3CDTF">2020-01-01T05:00:41Z</dcterms:modified>
</cp:coreProperties>
</file>

<file path=docProps/thumbnail.jpeg>
</file>